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70" r:id="rId4"/>
    <p:sldId id="261" r:id="rId5"/>
    <p:sldId id="267" r:id="rId6"/>
    <p:sldId id="266" r:id="rId7"/>
    <p:sldId id="268" r:id="rId8"/>
    <p:sldId id="269" r:id="rId9"/>
    <p:sldId id="273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45"/>
    <p:restoredTop sz="77360"/>
  </p:normalViewPr>
  <p:slideViewPr>
    <p:cSldViewPr snapToGrid="0">
      <p:cViewPr varScale="1">
        <p:scale>
          <a:sx n="171" d="100"/>
          <a:sy n="171" d="100"/>
        </p:scale>
        <p:origin x="273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6E27F3-9BAF-6A42-B3E7-710DB03E5752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4A636-9147-6C4B-8056-771B6A956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17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187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259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93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44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606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2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75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40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1343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64A636-9147-6C4B-8056-771B6A956C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191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1A6EF-0EC4-CF49-D597-5AB3D38C7B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6F186-E746-A812-C849-2709DE724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E2441-A915-0DBB-7053-DD900FBD0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2582E-925E-6C6B-4CB9-6ACD103F8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40D96-24B7-CA22-E640-A4F7F6AB0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003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C869B-FEF1-4D9A-8676-B4C4B3F91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30E9CA-8133-87D1-5F65-F150943034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1F356-1F03-1085-3AD5-51CD9DDE1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9178D-606E-4A8D-E326-FD6863B5F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65A74-402F-3527-9CDE-9E8417F6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96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239453-E343-6120-7B3D-5E07F23ED3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EFAE52-B7A1-C86F-07FC-A994A33B49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9EAB6-CC65-B301-049E-064B813A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17805-96C9-539E-F1C3-AC3C32AE4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AB6B1-F754-73C4-4330-24BCF9370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12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C541-FD83-C5EF-5558-6E0EADBF6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370A7-1398-7274-64DB-3AEEBC346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8FA43-4BFA-7C33-1ABD-1B9AE16DE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037E3-79A2-9B01-BE2A-F8C4C3645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2A983-7FEC-6080-9533-45857A9A3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20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55DF2-811B-8CB9-63AE-F94F1ED47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90EBB-573E-B122-D493-63D2A7CB6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FF5B5-0CF2-3E40-8BB4-A3E938948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EB643-2A9C-7D71-D706-59D4CC740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2F774-BCF6-1BAA-E67C-830E2DECC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908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21935-00E8-9B17-EAD1-9FC5A853B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D7084-0883-2D51-854E-39ABE1FF5F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D0997-AAEB-9E91-23D1-893FF5B62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1D442-C6E3-A8E8-1264-401815DCB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123F6-D7AC-A25A-9B51-418132EF1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6B283-0CE8-ACDA-A82E-DD5CAB430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55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E8F27-3460-EC19-CA55-8DF694791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7FD7C6-1011-DE99-A9A2-1AEB00F64C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005F5-699A-8812-687D-DA2DE2EB46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5E9B00-9214-C12F-7771-2745057D68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BBBEFD-812A-63C4-204C-E5C67E1A42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1513E1-7557-D9C8-0A83-793BA046A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A4DE0A-5A1A-70C8-988F-BA95AB3C7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63A57A-2B60-CEC0-52B3-C197811F9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72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4EEAE-8B2A-C40E-29ED-6A9CA819D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F8C6C3-48BC-013F-ABA8-FB77661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587689-9364-0FE7-2658-D4BD57B98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4B953-049C-83F9-665C-373EE3BB4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48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5FFAF6-1248-8A12-A07C-6FCB9000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00B797-87E0-71B8-31CC-D89F9BA48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F8D456-6192-5CD9-DA82-4F47F9BB9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10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6A6C7-3F75-2168-ECB9-F3031E284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F3778-A5BE-6F53-4562-A5A475D22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BE2239-4510-C256-B496-43F77D2C98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A81B9-B507-1FEF-1BBE-9A55F8471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198751-45A3-99A0-848F-F74435C1D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392C95-2693-A7CB-4174-C06D02A24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05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629DE-4589-D1DE-1F31-09609C16C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9665A9-3C04-A9BA-CA22-C572E9315E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7865E2-27F6-3798-EBF0-C7990FBFC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41BA1-E4E7-5E51-029D-5373AAF8D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CA8A53-F6AB-280A-1BD3-70DCE2A6F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B0D7E3-5D5D-A6CF-FF29-5050A314E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907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B2AB85-1FA3-9141-29FA-C4BD6981B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72BC8-1124-6263-8C09-F67E1DF98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49648-729F-8A8C-E391-D0A8A4A9C5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35AE8-7A7E-0445-B871-0CAC455BF562}" type="datetimeFigureOut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9F63D-9854-5C14-C3BF-1A50BF53C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BB73F-F648-F091-7FDD-7988751A4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F160F-919D-B64E-A0EB-4E10EB95D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84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77DB86-FC23-100C-8821-CBBAD165D8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644" y="1382334"/>
            <a:ext cx="4319615" cy="2818480"/>
          </a:xfrm>
        </p:spPr>
        <p:txBody>
          <a:bodyPr anchor="b">
            <a:noAutofit/>
          </a:bodyPr>
          <a:lstStyle/>
          <a:p>
            <a:pPr algn="l"/>
            <a:r>
              <a:rPr lang="en-US" sz="5000" dirty="0"/>
              <a:t>Predicting Recipes that Lead to High Website Traffic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F331CB-71B7-6A74-E98B-60B07B36E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Kaileigh Stopa</a:t>
            </a:r>
          </a:p>
        </p:txBody>
      </p:sp>
      <p:sp>
        <p:nvSpPr>
          <p:cNvPr id="27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illed beef ribs with potato chips and sauce">
            <a:extLst>
              <a:ext uri="{FF2B5EF4-FFF2-40B4-BE49-F238E27FC236}">
                <a16:creationId xmlns:a16="http://schemas.microsoft.com/office/drawing/2014/main" id="{1B9D91B4-E3F6-35B4-0DA2-145EFB8412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19" r="2672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32297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4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A8739F-EECF-3418-6AAB-1C785B3B9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Model Evaluation &amp; Recommendations</a:t>
            </a:r>
          </a:p>
        </p:txBody>
      </p:sp>
      <p:sp>
        <p:nvSpPr>
          <p:cNvPr id="50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6FC63-761E-FAC3-1A90-A2C5A9E11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200" dirty="0"/>
              <a:t>Our model was able to confirm what we saw while exploring the dataset:</a:t>
            </a:r>
          </a:p>
          <a:p>
            <a:r>
              <a:rPr lang="en-US" sz="2200" b="1" dirty="0"/>
              <a:t>Vegetable, Potato, and Pork </a:t>
            </a:r>
            <a:r>
              <a:rPr lang="en-US" sz="2200" dirty="0"/>
              <a:t>recipes increase website traffic</a:t>
            </a:r>
          </a:p>
          <a:p>
            <a:r>
              <a:rPr lang="en-US" sz="2200" dirty="0"/>
              <a:t>Conversely, Beverage, Breakfast, and Chicken recipes do not</a:t>
            </a:r>
          </a:p>
          <a:p>
            <a:r>
              <a:rPr lang="en-US" sz="2200" dirty="0"/>
              <a:t>Recipes with </a:t>
            </a:r>
            <a:r>
              <a:rPr lang="en-US" sz="2200" b="1" dirty="0"/>
              <a:t>high protein </a:t>
            </a:r>
            <a:r>
              <a:rPr lang="en-US" sz="2200" dirty="0"/>
              <a:t>and </a:t>
            </a:r>
            <a:r>
              <a:rPr lang="en-US" sz="2200" b="1" dirty="0"/>
              <a:t>low sugar </a:t>
            </a:r>
            <a:r>
              <a:rPr lang="en-US" sz="2200" dirty="0"/>
              <a:t>increase website traffic </a:t>
            </a:r>
          </a:p>
          <a:p>
            <a:r>
              <a:rPr lang="en-US" sz="2200" dirty="0"/>
              <a:t>Number of servings is not very important</a:t>
            </a:r>
          </a:p>
          <a:p>
            <a:endParaRPr lang="en-US" sz="2200" dirty="0"/>
          </a:p>
          <a:p>
            <a:pPr marL="0" indent="0">
              <a:buNone/>
            </a:pPr>
            <a:r>
              <a:rPr lang="en-US" sz="2200" dirty="0"/>
              <a:t>The business should take these factors into account when deciding what recipe to post to the home page</a:t>
            </a:r>
          </a:p>
        </p:txBody>
      </p:sp>
      <p:pic>
        <p:nvPicPr>
          <p:cNvPr id="5" name="Picture 4" descr="Top view of cooked salmon steaks with a side of salad">
            <a:extLst>
              <a:ext uri="{FF2B5EF4-FFF2-40B4-BE49-F238E27FC236}">
                <a16:creationId xmlns:a16="http://schemas.microsoft.com/office/drawing/2014/main" id="{9CDC3513-C89C-B5A6-C4BE-644CF512AD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36" r="3975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4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8033C-4106-1171-AA74-86DE46585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Improving Model Performance</a:t>
            </a:r>
          </a:p>
        </p:txBody>
      </p:sp>
      <p:pic>
        <p:nvPicPr>
          <p:cNvPr id="5" name="Picture 4" descr="People at the meeting desk">
            <a:extLst>
              <a:ext uri="{FF2B5EF4-FFF2-40B4-BE49-F238E27FC236}">
                <a16:creationId xmlns:a16="http://schemas.microsoft.com/office/drawing/2014/main" id="{4D0B3411-567B-9FBD-3A9A-21FC314D79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99" r="3560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8D1A2-E655-15CC-D0FD-0D14AD55C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9189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/>
              <a:t>How can we get to that 80% mark consistently?</a:t>
            </a:r>
          </a:p>
          <a:p>
            <a:r>
              <a:rPr lang="en-US" sz="2500" dirty="0"/>
              <a:t>Collect more data for training the model</a:t>
            </a:r>
          </a:p>
          <a:p>
            <a:r>
              <a:rPr lang="en-US" sz="2500" dirty="0"/>
              <a:t>Work together to understand existing data, try to correct erroneous values so we lose less data</a:t>
            </a:r>
          </a:p>
          <a:p>
            <a:r>
              <a:rPr lang="en-US" sz="2500" dirty="0"/>
              <a:t>Further in-depth testing of different algorithms</a:t>
            </a:r>
          </a:p>
          <a:p>
            <a:pPr marL="0" indent="0">
              <a:buNone/>
            </a:pPr>
            <a:r>
              <a:rPr lang="en-US" sz="2500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139219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22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D7182-03BE-377D-2A1F-6587D85E4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255" y="2507673"/>
            <a:ext cx="5283569" cy="4193494"/>
          </a:xfrm>
        </p:spPr>
        <p:txBody>
          <a:bodyPr anchor="t">
            <a:noAutofit/>
          </a:bodyPr>
          <a:lstStyle/>
          <a:p>
            <a:r>
              <a:rPr lang="en-US" sz="2450" dirty="0"/>
              <a:t>The recipe posted to the homepage can increase traffic to other parts of the website by as much as 40% </a:t>
            </a:r>
          </a:p>
          <a:p>
            <a:r>
              <a:rPr lang="en-US" sz="2450" dirty="0"/>
              <a:t>More traffic means more subscriptions</a:t>
            </a:r>
          </a:p>
          <a:p>
            <a:pPr marL="0" indent="0">
              <a:buNone/>
            </a:pPr>
            <a:r>
              <a:rPr lang="en-US" sz="2450" dirty="0"/>
              <a:t>Project Goals:</a:t>
            </a:r>
          </a:p>
          <a:p>
            <a:r>
              <a:rPr lang="en-US" sz="2450" dirty="0"/>
              <a:t>Build a model that can predict which recipes will lead to high website traffic</a:t>
            </a:r>
          </a:p>
          <a:p>
            <a:r>
              <a:rPr lang="en-US" sz="2450" dirty="0"/>
              <a:t>Correctly predict high traffic recipes </a:t>
            </a:r>
            <a:r>
              <a:rPr lang="en-US" sz="2450" u="sng" dirty="0"/>
              <a:t>80%</a:t>
            </a:r>
            <a:r>
              <a:rPr lang="en-US" sz="2450" dirty="0"/>
              <a:t> of the time</a:t>
            </a:r>
          </a:p>
          <a:p>
            <a:endParaRPr lang="en-US" sz="2450" dirty="0"/>
          </a:p>
          <a:p>
            <a:endParaRPr lang="en-US" sz="2450" dirty="0"/>
          </a:p>
          <a:p>
            <a:endParaRPr lang="en-US" sz="2450" dirty="0"/>
          </a:p>
        </p:txBody>
      </p:sp>
      <p:pic>
        <p:nvPicPr>
          <p:cNvPr id="18" name="Picture 17" descr="A picture containing text, slice, dish&#10;&#10;Description automatically generated">
            <a:extLst>
              <a:ext uri="{FF2B5EF4-FFF2-40B4-BE49-F238E27FC236}">
                <a16:creationId xmlns:a16="http://schemas.microsoft.com/office/drawing/2014/main" id="{43BD840E-731F-F0E7-FC65-B3EABDE53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068" y="0"/>
            <a:ext cx="6789425" cy="6858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709C9061-AB6B-4A0C-A1D2-7EB2421E482E}"/>
              </a:ext>
            </a:extLst>
          </p:cNvPr>
          <p:cNvSpPr txBox="1">
            <a:spLocks/>
          </p:cNvSpPr>
          <p:nvPr/>
        </p:nvSpPr>
        <p:spPr>
          <a:xfrm>
            <a:off x="630936" y="640080"/>
            <a:ext cx="4818888" cy="14813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/>
              <a:t>Business Impact</a:t>
            </a:r>
          </a:p>
        </p:txBody>
      </p:sp>
    </p:spTree>
    <p:extLst>
      <p:ext uri="{BB962C8B-B14F-4D97-AF65-F5344CB8AC3E}">
        <p14:creationId xmlns:p14="http://schemas.microsoft.com/office/powerpoint/2010/main" val="2966512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A0A5F6-257C-CD11-E5C5-6F5CDBFC3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795" y="548640"/>
            <a:ext cx="4062313" cy="5431536"/>
          </a:xfrm>
        </p:spPr>
        <p:txBody>
          <a:bodyPr>
            <a:normAutofit/>
          </a:bodyPr>
          <a:lstStyle/>
          <a:p>
            <a:r>
              <a:rPr lang="en-US" sz="5000" dirty="0"/>
              <a:t>Understanding the Data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6C8EB-EE46-B22E-A834-8AC0A1FDF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276045"/>
            <a:ext cx="6443790" cy="6305909"/>
          </a:xfrm>
        </p:spPr>
        <p:txBody>
          <a:bodyPr anchor="ctr">
            <a:noAutofit/>
          </a:bodyPr>
          <a:lstStyle/>
          <a:p>
            <a:r>
              <a:rPr lang="en-US" sz="2500" dirty="0"/>
              <a:t>Before building a model, we want to understand the dataset </a:t>
            </a:r>
          </a:p>
          <a:p>
            <a:r>
              <a:rPr lang="en-US" sz="2500" dirty="0"/>
              <a:t>Recipe features: </a:t>
            </a:r>
          </a:p>
          <a:p>
            <a:pPr lvl="1"/>
            <a:r>
              <a:rPr lang="en-US" sz="2500" dirty="0"/>
              <a:t>Calories per serving</a:t>
            </a:r>
          </a:p>
          <a:p>
            <a:pPr lvl="1"/>
            <a:r>
              <a:rPr lang="en-US" sz="2500" dirty="0"/>
              <a:t>Carbohydrate (grams)</a:t>
            </a:r>
          </a:p>
          <a:p>
            <a:pPr lvl="1"/>
            <a:r>
              <a:rPr lang="en-US" sz="2500" dirty="0"/>
              <a:t>Sugar (grams)</a:t>
            </a:r>
          </a:p>
          <a:p>
            <a:pPr lvl="1"/>
            <a:r>
              <a:rPr lang="en-US" sz="2500" dirty="0"/>
              <a:t>Protein (grams)</a:t>
            </a:r>
          </a:p>
          <a:p>
            <a:pPr lvl="1"/>
            <a:r>
              <a:rPr lang="en-US" sz="2500" dirty="0"/>
              <a:t>Recipe category</a:t>
            </a:r>
          </a:p>
          <a:p>
            <a:pPr lvl="1"/>
            <a:r>
              <a:rPr lang="en-US" sz="2500" dirty="0"/>
              <a:t>Number of Servings</a:t>
            </a:r>
          </a:p>
          <a:p>
            <a:r>
              <a:rPr lang="en-US" sz="2500" dirty="0"/>
              <a:t>What can the data tell us about the factors that contribute to a recipe’s success in generating high traffic?</a:t>
            </a:r>
          </a:p>
        </p:txBody>
      </p:sp>
    </p:spTree>
    <p:extLst>
      <p:ext uri="{BB962C8B-B14F-4D97-AF65-F5344CB8AC3E}">
        <p14:creationId xmlns:p14="http://schemas.microsoft.com/office/powerpoint/2010/main" val="277389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D7D6FCC-0096-31D0-37D8-802E126BA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4031"/>
            <a:ext cx="12192000" cy="584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9187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68595DA-7459-2642-AFC5-75A0642CE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348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508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>
            <a:extLst>
              <a:ext uri="{FF2B5EF4-FFF2-40B4-BE49-F238E27FC236}">
                <a16:creationId xmlns:a16="http://schemas.microsoft.com/office/drawing/2014/main" id="{8128D010-C96F-0345-5279-F4B5DD12F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266700"/>
            <a:ext cx="11785600" cy="632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419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540049D-05D6-6301-EBB6-B5EAC4F5FC7B}"/>
              </a:ext>
            </a:extLst>
          </p:cNvPr>
          <p:cNvSpPr/>
          <p:nvPr/>
        </p:nvSpPr>
        <p:spPr>
          <a:xfrm>
            <a:off x="1109208" y="1239137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Category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47BC4A8-4005-98B9-4213-4C715755A014}"/>
              </a:ext>
            </a:extLst>
          </p:cNvPr>
          <p:cNvSpPr/>
          <p:nvPr/>
        </p:nvSpPr>
        <p:spPr>
          <a:xfrm>
            <a:off x="556342" y="4251924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Servings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1CE3BAA-6ECB-537C-0B69-8D6DDE4F2A8A}"/>
              </a:ext>
            </a:extLst>
          </p:cNvPr>
          <p:cNvSpPr/>
          <p:nvPr/>
        </p:nvSpPr>
        <p:spPr>
          <a:xfrm>
            <a:off x="605848" y="1970863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Calories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25CAD2C-6972-663C-6F1F-8D01FBD3068D}"/>
              </a:ext>
            </a:extLst>
          </p:cNvPr>
          <p:cNvSpPr/>
          <p:nvPr/>
        </p:nvSpPr>
        <p:spPr>
          <a:xfrm>
            <a:off x="417225" y="2755115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Carbohydrate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3966FFD-A785-4406-CFD8-413ACD26B7D0}"/>
              </a:ext>
            </a:extLst>
          </p:cNvPr>
          <p:cNvSpPr/>
          <p:nvPr/>
        </p:nvSpPr>
        <p:spPr>
          <a:xfrm>
            <a:off x="422010" y="3473244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EFFA896-185F-2ACA-5720-DADBA0C8E33C}"/>
              </a:ext>
            </a:extLst>
          </p:cNvPr>
          <p:cNvSpPr/>
          <p:nvPr/>
        </p:nvSpPr>
        <p:spPr>
          <a:xfrm>
            <a:off x="925850" y="4976148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Sugar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4E38B34-4699-7AA3-4262-813E6CE2BC2E}"/>
              </a:ext>
            </a:extLst>
          </p:cNvPr>
          <p:cNvSpPr/>
          <p:nvPr/>
        </p:nvSpPr>
        <p:spPr>
          <a:xfrm>
            <a:off x="6341883" y="2531477"/>
            <a:ext cx="2359205" cy="12631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dirty="0"/>
              <a:t>Model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106D78E-2AC3-E3DC-FB68-F1AFEE5BD5D0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660689" y="1528323"/>
            <a:ext cx="3825836" cy="1226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474936-5173-8AC5-2DB3-3A34D523C26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157329" y="2260049"/>
            <a:ext cx="4184554" cy="638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8B1E820-907C-806C-C8D9-9FACA54B384E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1968706" y="3044301"/>
            <a:ext cx="4216973" cy="23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FC76B19-7399-18E1-37BB-EFE1A711838F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1973491" y="3245353"/>
            <a:ext cx="4239364" cy="517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99F5988-E6F9-A8F2-9F91-4B93624D5D4C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2107823" y="3392008"/>
            <a:ext cx="4155958" cy="1149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F6DC4F2-F8F8-6133-AF68-DA6A7E24C30D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477331" y="3486841"/>
            <a:ext cx="3914058" cy="1778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3A51F436-3EC3-2844-B5AA-F682D2DF549E}"/>
              </a:ext>
            </a:extLst>
          </p:cNvPr>
          <p:cNvSpPr/>
          <p:nvPr/>
        </p:nvSpPr>
        <p:spPr>
          <a:xfrm>
            <a:off x="1459690" y="5694597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High Traffic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6064ED9A-4B96-EB1E-A5C4-F2C1D9809020}"/>
              </a:ext>
            </a:extLst>
          </p:cNvPr>
          <p:cNvCxnSpPr>
            <a:cxnSpLocks/>
            <a:stCxn id="89" idx="3"/>
          </p:cNvCxnSpPr>
          <p:nvPr/>
        </p:nvCxnSpPr>
        <p:spPr>
          <a:xfrm flipV="1">
            <a:off x="3011171" y="3565058"/>
            <a:ext cx="3484119" cy="2418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1" name="Title 1">
            <a:extLst>
              <a:ext uri="{FF2B5EF4-FFF2-40B4-BE49-F238E27FC236}">
                <a16:creationId xmlns:a16="http://schemas.microsoft.com/office/drawing/2014/main" id="{B7C5F381-6313-D593-70B5-8D5B1D72D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2921" y="414475"/>
            <a:ext cx="5257800" cy="1226792"/>
          </a:xfrm>
        </p:spPr>
        <p:txBody>
          <a:bodyPr>
            <a:normAutofit/>
          </a:bodyPr>
          <a:lstStyle/>
          <a:p>
            <a:r>
              <a:rPr lang="en-US" sz="4000" dirty="0"/>
              <a:t>We used a subset of the data to train the model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5A309DE-8DDD-2DF2-A2B7-0C725A3456A3}"/>
              </a:ext>
            </a:extLst>
          </p:cNvPr>
          <p:cNvSpPr txBox="1"/>
          <p:nvPr/>
        </p:nvSpPr>
        <p:spPr>
          <a:xfrm>
            <a:off x="275388" y="134795"/>
            <a:ext cx="28524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/>
              <a:t>Training Data Recipe Features:</a:t>
            </a:r>
          </a:p>
        </p:txBody>
      </p:sp>
    </p:spTree>
    <p:extLst>
      <p:ext uri="{BB962C8B-B14F-4D97-AF65-F5344CB8AC3E}">
        <p14:creationId xmlns:p14="http://schemas.microsoft.com/office/powerpoint/2010/main" val="399592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8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540049D-05D6-6301-EBB6-B5EAC4F5FC7B}"/>
              </a:ext>
            </a:extLst>
          </p:cNvPr>
          <p:cNvSpPr/>
          <p:nvPr/>
        </p:nvSpPr>
        <p:spPr>
          <a:xfrm>
            <a:off x="1109208" y="1239137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Category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47BC4A8-4005-98B9-4213-4C715755A014}"/>
              </a:ext>
            </a:extLst>
          </p:cNvPr>
          <p:cNvSpPr/>
          <p:nvPr/>
        </p:nvSpPr>
        <p:spPr>
          <a:xfrm>
            <a:off x="556342" y="4251924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Servings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1CE3BAA-6ECB-537C-0B69-8D6DDE4F2A8A}"/>
              </a:ext>
            </a:extLst>
          </p:cNvPr>
          <p:cNvSpPr/>
          <p:nvPr/>
        </p:nvSpPr>
        <p:spPr>
          <a:xfrm>
            <a:off x="605848" y="1970863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Calories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25CAD2C-6972-663C-6F1F-8D01FBD3068D}"/>
              </a:ext>
            </a:extLst>
          </p:cNvPr>
          <p:cNvSpPr/>
          <p:nvPr/>
        </p:nvSpPr>
        <p:spPr>
          <a:xfrm>
            <a:off x="417225" y="2755115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Carbohydrate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3966FFD-A785-4406-CFD8-413ACD26B7D0}"/>
              </a:ext>
            </a:extLst>
          </p:cNvPr>
          <p:cNvSpPr/>
          <p:nvPr/>
        </p:nvSpPr>
        <p:spPr>
          <a:xfrm>
            <a:off x="417225" y="3467672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Protein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EFFA896-185F-2ACA-5720-DADBA0C8E33C}"/>
              </a:ext>
            </a:extLst>
          </p:cNvPr>
          <p:cNvSpPr/>
          <p:nvPr/>
        </p:nvSpPr>
        <p:spPr>
          <a:xfrm>
            <a:off x="925850" y="4976148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Sugar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4E38B34-4699-7AA3-4262-813E6CE2BC2E}"/>
              </a:ext>
            </a:extLst>
          </p:cNvPr>
          <p:cNvSpPr/>
          <p:nvPr/>
        </p:nvSpPr>
        <p:spPr>
          <a:xfrm>
            <a:off x="6341883" y="2531477"/>
            <a:ext cx="2355316" cy="126313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dirty="0"/>
              <a:t>Trained</a:t>
            </a:r>
          </a:p>
          <a:p>
            <a:pPr algn="ctr"/>
            <a:r>
              <a:rPr lang="en-US" sz="2500" dirty="0"/>
              <a:t>Model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106D78E-2AC3-E3DC-FB68-F1AFEE5BD5D0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660689" y="1528323"/>
            <a:ext cx="3825836" cy="1226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474936-5173-8AC5-2DB3-3A34D523C269}"/>
              </a:ext>
            </a:extLst>
          </p:cNvPr>
          <p:cNvCxnSpPr>
            <a:cxnSpLocks/>
          </p:cNvCxnSpPr>
          <p:nvPr/>
        </p:nvCxnSpPr>
        <p:spPr>
          <a:xfrm>
            <a:off x="2185925" y="2260049"/>
            <a:ext cx="4155958" cy="638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8B1E820-907C-806C-C8D9-9FACA54B384E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1968706" y="3044301"/>
            <a:ext cx="4216973" cy="23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FC76B19-7399-18E1-37BB-EFE1A711838F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1968706" y="3245673"/>
            <a:ext cx="4216973" cy="511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99F5988-E6F9-A8F2-9F91-4B93624D5D4C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2107823" y="3392008"/>
            <a:ext cx="4155958" cy="1149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F6DC4F2-F8F8-6133-AF68-DA6A7E24C30D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477331" y="3486841"/>
            <a:ext cx="3914058" cy="1778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3A51F436-3EC3-2844-B5AA-F682D2DF549E}"/>
              </a:ext>
            </a:extLst>
          </p:cNvPr>
          <p:cNvSpPr/>
          <p:nvPr/>
        </p:nvSpPr>
        <p:spPr>
          <a:xfrm>
            <a:off x="1459690" y="5694597"/>
            <a:ext cx="1551481" cy="57837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?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6064ED9A-4B96-EB1E-A5C4-F2C1D9809020}"/>
              </a:ext>
            </a:extLst>
          </p:cNvPr>
          <p:cNvCxnSpPr>
            <a:cxnSpLocks/>
            <a:stCxn id="89" idx="3"/>
          </p:cNvCxnSpPr>
          <p:nvPr/>
        </p:nvCxnSpPr>
        <p:spPr>
          <a:xfrm flipV="1">
            <a:off x="3011171" y="3565058"/>
            <a:ext cx="3484119" cy="2418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DDA1E4A-FC66-33D5-4B10-3C3D28B46927}"/>
              </a:ext>
            </a:extLst>
          </p:cNvPr>
          <p:cNvCxnSpPr>
            <a:cxnSpLocks/>
            <a:stCxn id="18" idx="6"/>
            <a:endCxn id="7" idx="1"/>
          </p:cNvCxnSpPr>
          <p:nvPr/>
        </p:nvCxnSpPr>
        <p:spPr>
          <a:xfrm>
            <a:off x="8697199" y="3163044"/>
            <a:ext cx="1241854" cy="1586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C6DE35B-73CB-EF67-C03A-13E38BF9F11F}"/>
              </a:ext>
            </a:extLst>
          </p:cNvPr>
          <p:cNvSpPr/>
          <p:nvPr/>
        </p:nvSpPr>
        <p:spPr>
          <a:xfrm>
            <a:off x="9939053" y="4397776"/>
            <a:ext cx="1905285" cy="70286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High Traffic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27D9702-2B8C-B00A-41B9-0B9D696C96C0}"/>
              </a:ext>
            </a:extLst>
          </p:cNvPr>
          <p:cNvSpPr txBox="1">
            <a:spLocks/>
          </p:cNvSpPr>
          <p:nvPr/>
        </p:nvSpPr>
        <p:spPr>
          <a:xfrm>
            <a:off x="5702921" y="414475"/>
            <a:ext cx="5257800" cy="1226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We used the remaining data to test the model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ADE7919-4CFF-7CC1-BF5E-D995B0E96A4F}"/>
              </a:ext>
            </a:extLst>
          </p:cNvPr>
          <p:cNvSpPr txBox="1"/>
          <p:nvPr/>
        </p:nvSpPr>
        <p:spPr>
          <a:xfrm>
            <a:off x="275388" y="134795"/>
            <a:ext cx="28524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/>
              <a:t>Test Data </a:t>
            </a:r>
          </a:p>
          <a:p>
            <a:r>
              <a:rPr lang="en-US" sz="3000" u="sng" dirty="0"/>
              <a:t>Recipe Features: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52BB42A-62D3-70C1-C147-B126B4F78C5F}"/>
              </a:ext>
            </a:extLst>
          </p:cNvPr>
          <p:cNvSpPr/>
          <p:nvPr/>
        </p:nvSpPr>
        <p:spPr>
          <a:xfrm>
            <a:off x="9670113" y="3968357"/>
            <a:ext cx="2345675" cy="15861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939E2F6-7E8F-3FD7-03CE-1CA3C72F480D}"/>
              </a:ext>
            </a:extLst>
          </p:cNvPr>
          <p:cNvSpPr txBox="1"/>
          <p:nvPr/>
        </p:nvSpPr>
        <p:spPr>
          <a:xfrm>
            <a:off x="5763929" y="5262105"/>
            <a:ext cx="39061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rgbClr val="FF0000"/>
                </a:solidFill>
              </a:rPr>
              <a:t>Compare with true values: how accurate were the model’s predictions?</a:t>
            </a:r>
          </a:p>
        </p:txBody>
      </p:sp>
    </p:spTree>
    <p:extLst>
      <p:ext uri="{BB962C8B-B14F-4D97-AF65-F5344CB8AC3E}">
        <p14:creationId xmlns:p14="http://schemas.microsoft.com/office/powerpoint/2010/main" val="3426024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89" grpId="0" animBg="1"/>
      <p:bldP spid="7" grpId="0" animBg="1"/>
      <p:bldP spid="34" grpId="0" animBg="1"/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6E7788-1657-83DF-28F6-E1027E854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 dirty="0"/>
              <a:t>Model Evaluation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158E5-804F-B982-D369-8C661922A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3487017" cy="3547872"/>
          </a:xfrm>
        </p:spPr>
        <p:txBody>
          <a:bodyPr anchor="t">
            <a:normAutofit/>
          </a:bodyPr>
          <a:lstStyle/>
          <a:p>
            <a:r>
              <a:rPr lang="en-US" sz="2200" dirty="0"/>
              <a:t>Our logistic model was </a:t>
            </a:r>
            <a:r>
              <a:rPr lang="en-US" sz="2200" u="sng" dirty="0"/>
              <a:t>77.22%</a:t>
            </a:r>
            <a:r>
              <a:rPr lang="en-US" sz="2200" dirty="0"/>
              <a:t> accurate at predicting recipes that would lead to high traffic in our test data</a:t>
            </a:r>
          </a:p>
          <a:p>
            <a:r>
              <a:rPr lang="en-US" sz="2200" dirty="0"/>
              <a:t>Our other models performed slightly worse</a:t>
            </a:r>
          </a:p>
          <a:p>
            <a:r>
              <a:rPr lang="en-US" sz="2200" dirty="0"/>
              <a:t>We would generally expect this model to perform with 70-80% accuracy</a:t>
            </a:r>
          </a:p>
          <a:p>
            <a:endParaRPr lang="en-US" sz="22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191FD11-7511-A120-879D-AE4D67026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717" y="418540"/>
            <a:ext cx="6883663" cy="6439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A65EF45-5A4D-A8AD-1E46-FEEB6ECA42CA}"/>
              </a:ext>
            </a:extLst>
          </p:cNvPr>
          <p:cNvSpPr/>
          <p:nvPr/>
        </p:nvSpPr>
        <p:spPr>
          <a:xfrm>
            <a:off x="8357506" y="5207924"/>
            <a:ext cx="3474720" cy="8348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95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11320</TotalTime>
  <Words>356</Words>
  <Application>Microsoft Macintosh PowerPoint</Application>
  <PresentationFormat>Widescreen</PresentationFormat>
  <Paragraphs>72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Predicting Recipes that Lead to High Website Traffic</vt:lpstr>
      <vt:lpstr>PowerPoint Presentation</vt:lpstr>
      <vt:lpstr>Understanding the Data</vt:lpstr>
      <vt:lpstr>PowerPoint Presentation</vt:lpstr>
      <vt:lpstr>PowerPoint Presentation</vt:lpstr>
      <vt:lpstr>PowerPoint Presentation</vt:lpstr>
      <vt:lpstr>We used a subset of the data to train the model</vt:lpstr>
      <vt:lpstr>PowerPoint Presentation</vt:lpstr>
      <vt:lpstr>Model Evaluation</vt:lpstr>
      <vt:lpstr>Model Evaluation &amp; Recommendations</vt:lpstr>
      <vt:lpstr>Improving Model Performance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Recipes that Lead to High Website Traffic</dc:title>
  <dc:creator>Kai Stopa</dc:creator>
  <cp:lastModifiedBy>Kai Stopa</cp:lastModifiedBy>
  <cp:revision>8</cp:revision>
  <dcterms:created xsi:type="dcterms:W3CDTF">2023-02-18T18:54:42Z</dcterms:created>
  <dcterms:modified xsi:type="dcterms:W3CDTF">2023-03-07T20:21:47Z</dcterms:modified>
</cp:coreProperties>
</file>

<file path=docProps/thumbnail.jpeg>
</file>